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  <p:sldId id="266" r:id="rId12"/>
    <p:sldId id="267" r:id="rId13"/>
    <p:sldId id="268" r:id="rId14"/>
    <p:sldId id="270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EE9DD3-0CEA-4BE6-96AB-41BDA5A18F17}" v="1306" dt="2024-01-15T22:22:15.2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567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8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41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57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83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925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481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661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981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92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09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1/15/2024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66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26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133601"/>
            <a:ext cx="4800600" cy="3766268"/>
          </a:xfrm>
        </p:spPr>
        <p:txBody>
          <a:bodyPr anchor="t">
            <a:normAutofit/>
          </a:bodyPr>
          <a:lstStyle/>
          <a:p>
            <a:pPr algn="l"/>
            <a:r>
              <a:rPr lang="en-US" sz="50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a typeface="Calibri Light"/>
                <a:cs typeface="Calibri Light"/>
              </a:rPr>
              <a:t>Projektni zadatak iz predmeta masinsko ucenje</a:t>
            </a:r>
            <a:endParaRPr lang="en-US" sz="50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2886" y="5018314"/>
            <a:ext cx="4800600" cy="106680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200">
                <a:solidFill>
                  <a:schemeClr val="tx2">
                    <a:alpha val="60000"/>
                  </a:schemeClr>
                </a:solidFill>
                <a:ea typeface="Calibri"/>
                <a:cs typeface="Calibri"/>
              </a:rPr>
              <a:t>Dragana Ninkovic 2023/3010</a:t>
            </a:r>
            <a:endParaRPr lang="en-US" sz="220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F155B6-ACA8-4C58-AAB6-CAFC981FF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96" y="0"/>
            <a:ext cx="6098204" cy="688272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C31099-1BBD-40CE-BC60-FCE507419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1428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6BCCD73-3908-D873-A2F4-D36BD854F5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11299" b="11"/>
          <a:stretch/>
        </p:blipFill>
        <p:spPr>
          <a:xfrm>
            <a:off x="6096000" y="10"/>
            <a:ext cx="6083807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0E28A-E6E6-4AD4-45CA-DBDD743B0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ngsana New"/>
              </a:rPr>
              <a:t>MNIST 2D rezultati</a:t>
            </a:r>
            <a:endParaRPr lang="en-US"/>
          </a:p>
        </p:txBody>
      </p:sp>
      <p:pic>
        <p:nvPicPr>
          <p:cNvPr id="4" name="Content Placeholder 3" descr="A graph of a training curve&#10;&#10;Description automatically generated">
            <a:extLst>
              <a:ext uri="{FF2B5EF4-FFF2-40B4-BE49-F238E27FC236}">
                <a16:creationId xmlns:a16="http://schemas.microsoft.com/office/drawing/2014/main" id="{868DA285-0268-13F2-A0A9-1E3B1B65A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0630" y="1652325"/>
            <a:ext cx="5221539" cy="41148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54DFFE-BF63-55E8-A24B-4C2848E06624}"/>
              </a:ext>
            </a:extLst>
          </p:cNvPr>
          <p:cNvSpPr txBox="1"/>
          <p:nvPr/>
        </p:nvSpPr>
        <p:spPr>
          <a:xfrm>
            <a:off x="1387928" y="5769428"/>
            <a:ext cx="593271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 13 Proces </a:t>
            </a:r>
            <a:r>
              <a:rPr lang="en-US" dirty="0" err="1"/>
              <a:t>treniranja</a:t>
            </a:r>
            <a:r>
              <a:rPr lang="en-US" dirty="0"/>
              <a:t> za </a:t>
            </a:r>
            <a:r>
              <a:rPr lang="en-US" dirty="0" err="1"/>
              <a:t>skriveni</a:t>
            </a:r>
            <a:r>
              <a:rPr lang="en-US" dirty="0"/>
              <a:t> </a:t>
            </a:r>
            <a:r>
              <a:rPr lang="en-US" dirty="0" err="1"/>
              <a:t>sloj</a:t>
            </a:r>
            <a:r>
              <a:rPr lang="en-US" dirty="0"/>
              <a:t> </a:t>
            </a:r>
            <a:r>
              <a:rPr lang="en-US" dirty="0" err="1"/>
              <a:t>dimenzije</a:t>
            </a:r>
            <a:r>
              <a:rPr lang="en-US" dirty="0"/>
              <a:t> 100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BD4232-E7D1-31E0-39D4-567001DB864D}"/>
              </a:ext>
            </a:extLst>
          </p:cNvPr>
          <p:cNvSpPr txBox="1"/>
          <p:nvPr/>
        </p:nvSpPr>
        <p:spPr>
          <a:xfrm>
            <a:off x="7211785" y="2081892"/>
            <a:ext cx="384809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Rezultati </a:t>
            </a:r>
            <a:r>
              <a:rPr lang="en-US" dirty="0" err="1"/>
              <a:t>na</a:t>
            </a:r>
            <a:r>
              <a:rPr lang="en-US" dirty="0"/>
              <a:t> test </a:t>
            </a:r>
            <a:r>
              <a:rPr lang="en-US" dirty="0" err="1"/>
              <a:t>skupu</a:t>
            </a:r>
            <a:r>
              <a:rPr lang="en-US" dirty="0"/>
              <a:t>:</a:t>
            </a:r>
          </a:p>
          <a:p>
            <a:r>
              <a:rPr lang="en-US" sz="1400" dirty="0">
                <a:ea typeface="+mn-lt"/>
                <a:cs typeface="+mn-lt"/>
              </a:rPr>
              <a:t>Average total loss: 146.530</a:t>
            </a: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ea typeface="+mn-lt"/>
                <a:cs typeface="+mn-lt"/>
              </a:rPr>
              <a:t>Average reconstruction Loss: 139.822</a:t>
            </a: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ea typeface="+mn-lt"/>
                <a:cs typeface="+mn-lt"/>
              </a:rPr>
              <a:t>Average KL Loss: 6.708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86155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lack and white grid&#10;&#10;Description automatically generated">
            <a:extLst>
              <a:ext uri="{FF2B5EF4-FFF2-40B4-BE49-F238E27FC236}">
                <a16:creationId xmlns:a16="http://schemas.microsoft.com/office/drawing/2014/main" id="{CCECE46B-9C8F-0CB7-779D-1AE0011B1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0704" y="-2304"/>
            <a:ext cx="6599535" cy="664028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4BD7EE-9EFC-3882-8A2C-7227563BE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FashionMNIST</a:t>
            </a:r>
            <a:r>
              <a:rPr lang="en-US">
                <a:ea typeface="+mj-lt"/>
                <a:cs typeface="+mj-lt"/>
              </a:rPr>
              <a:t> rezultati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4F396A-48AD-65F3-C739-249CABA52225}"/>
              </a:ext>
            </a:extLst>
          </p:cNvPr>
          <p:cNvSpPr txBox="1"/>
          <p:nvPr/>
        </p:nvSpPr>
        <p:spPr>
          <a:xfrm>
            <a:off x="941694" y="1638941"/>
            <a:ext cx="41181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Dimenzija</a:t>
            </a:r>
            <a:r>
              <a:rPr lang="en-US" dirty="0"/>
              <a:t> </a:t>
            </a:r>
            <a:r>
              <a:rPr lang="en-US" dirty="0" err="1"/>
              <a:t>skrivenog</a:t>
            </a:r>
            <a:r>
              <a:rPr lang="en-US" dirty="0"/>
              <a:t> </a:t>
            </a:r>
            <a:r>
              <a:rPr lang="en-US" dirty="0" err="1"/>
              <a:t>sloja</a:t>
            </a:r>
            <a:r>
              <a:rPr lang="en-US" dirty="0"/>
              <a:t> 16</a:t>
            </a:r>
          </a:p>
        </p:txBody>
      </p:sp>
      <p:pic>
        <p:nvPicPr>
          <p:cNvPr id="6" name="Picture 5" descr="A colorful dots on a white background&#10;&#10;Description automatically generated">
            <a:extLst>
              <a:ext uri="{FF2B5EF4-FFF2-40B4-BE49-F238E27FC236}">
                <a16:creationId xmlns:a16="http://schemas.microsoft.com/office/drawing/2014/main" id="{37968A5D-E16E-B23B-4EF4-016B9BD4C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818" y="1995288"/>
            <a:ext cx="4960307" cy="4114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17BF92-B0A0-38D0-E474-8316F26F859F}"/>
              </a:ext>
            </a:extLst>
          </p:cNvPr>
          <p:cNvSpPr txBox="1"/>
          <p:nvPr/>
        </p:nvSpPr>
        <p:spPr>
          <a:xfrm>
            <a:off x="571499" y="5946322"/>
            <a:ext cx="48005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14 </a:t>
            </a:r>
            <a:r>
              <a:rPr lang="en-US" dirty="0" err="1"/>
              <a:t>Trening</a:t>
            </a:r>
            <a:r>
              <a:rPr lang="en-US" dirty="0"/>
              <a:t> </a:t>
            </a:r>
            <a:r>
              <a:rPr lang="en-US" dirty="0" err="1"/>
              <a:t>skup</a:t>
            </a:r>
            <a:r>
              <a:rPr lang="en-US" dirty="0"/>
              <a:t> u </a:t>
            </a:r>
            <a:r>
              <a:rPr lang="en-US" dirty="0" err="1"/>
              <a:t>latentnom</a:t>
            </a:r>
            <a:r>
              <a:rPr lang="en-US" dirty="0"/>
              <a:t> </a:t>
            </a:r>
            <a:r>
              <a:rPr lang="en-US" dirty="0" err="1"/>
              <a:t>prostoru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C927D4-64F7-47CE-0385-E4E622CF1D5E}"/>
              </a:ext>
            </a:extLst>
          </p:cNvPr>
          <p:cNvSpPr txBox="1"/>
          <p:nvPr/>
        </p:nvSpPr>
        <p:spPr>
          <a:xfrm>
            <a:off x="6218464" y="6485164"/>
            <a:ext cx="51026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15 Vizualizacija </a:t>
            </a:r>
            <a:r>
              <a:rPr lang="en-US" dirty="0" err="1"/>
              <a:t>latentnog</a:t>
            </a:r>
            <a:r>
              <a:rPr lang="en-US" dirty="0"/>
              <a:t> </a:t>
            </a:r>
            <a:r>
              <a:rPr lang="en-US" dirty="0" err="1"/>
              <a:t>prostora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019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grid of small squares&#10;&#10;Description automatically generated">
            <a:extLst>
              <a:ext uri="{FF2B5EF4-FFF2-40B4-BE49-F238E27FC236}">
                <a16:creationId xmlns:a16="http://schemas.microsoft.com/office/drawing/2014/main" id="{6FF19DE9-589B-AD9B-9650-5F821098C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72733" y="-100275"/>
            <a:ext cx="6915220" cy="695597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EE9846-8CC0-06D2-0127-90EB2FA43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FashionMNIST skup podataka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487536-0345-62C4-1C18-E1A924215581}"/>
              </a:ext>
            </a:extLst>
          </p:cNvPr>
          <p:cNvSpPr txBox="1"/>
          <p:nvPr/>
        </p:nvSpPr>
        <p:spPr>
          <a:xfrm>
            <a:off x="876380" y="1638941"/>
            <a:ext cx="41181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Dimenzija</a:t>
            </a:r>
            <a:r>
              <a:rPr lang="en-US" dirty="0"/>
              <a:t> </a:t>
            </a:r>
            <a:r>
              <a:rPr lang="en-US" dirty="0" err="1"/>
              <a:t>skrivenog</a:t>
            </a:r>
            <a:r>
              <a:rPr lang="en-US" dirty="0"/>
              <a:t> </a:t>
            </a:r>
            <a:r>
              <a:rPr lang="en-US" dirty="0" err="1"/>
              <a:t>sloja</a:t>
            </a:r>
            <a:r>
              <a:rPr lang="en-US" dirty="0"/>
              <a:t> 100</a:t>
            </a:r>
          </a:p>
        </p:txBody>
      </p:sp>
      <p:pic>
        <p:nvPicPr>
          <p:cNvPr id="7" name="Picture 6" descr="A colorful dots on a white background&#10;&#10;Description automatically generated">
            <a:extLst>
              <a:ext uri="{FF2B5EF4-FFF2-40B4-BE49-F238E27FC236}">
                <a16:creationId xmlns:a16="http://schemas.microsoft.com/office/drawing/2014/main" id="{07122997-27FA-7502-6F1F-0E1BD668D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818" y="2048755"/>
            <a:ext cx="4960307" cy="4114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4B8C30-BF45-8AFC-5527-E68B895DCDD7}"/>
              </a:ext>
            </a:extLst>
          </p:cNvPr>
          <p:cNvSpPr txBox="1"/>
          <p:nvPr/>
        </p:nvSpPr>
        <p:spPr>
          <a:xfrm>
            <a:off x="571499" y="5946322"/>
            <a:ext cx="47570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16 </a:t>
            </a:r>
            <a:r>
              <a:rPr lang="en-US" dirty="0" err="1"/>
              <a:t>Trening</a:t>
            </a:r>
            <a:r>
              <a:rPr lang="en-US" dirty="0"/>
              <a:t> </a:t>
            </a:r>
            <a:r>
              <a:rPr lang="en-US" dirty="0" err="1"/>
              <a:t>skup</a:t>
            </a:r>
            <a:r>
              <a:rPr lang="en-US" dirty="0"/>
              <a:t> u </a:t>
            </a:r>
            <a:r>
              <a:rPr lang="en-US" dirty="0" err="1"/>
              <a:t>latentnom</a:t>
            </a:r>
            <a:r>
              <a:rPr lang="en-US" dirty="0"/>
              <a:t> </a:t>
            </a:r>
            <a:r>
              <a:rPr lang="en-US" dirty="0" err="1"/>
              <a:t>prostoru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323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Vizuelizacija generisanog latentnog prostora">
            <a:extLst>
              <a:ext uri="{FF2B5EF4-FFF2-40B4-BE49-F238E27FC236}">
                <a16:creationId xmlns:a16="http://schemas.microsoft.com/office/drawing/2014/main" id="{4114CFD1-F5A4-0AC2-CA24-D1DD3B209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59819" y="-2304"/>
            <a:ext cx="6599535" cy="660762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9C0C9E-E428-8644-55A6-41DF132A0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FashionMNIST</a:t>
            </a:r>
            <a:r>
              <a:rPr lang="en-US">
                <a:ea typeface="+mj-lt"/>
                <a:cs typeface="+mj-lt"/>
              </a:rPr>
              <a:t> rezultati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2ED174-84C0-D5E6-C380-E0742D5CEA73}"/>
              </a:ext>
            </a:extLst>
          </p:cNvPr>
          <p:cNvSpPr txBox="1"/>
          <p:nvPr/>
        </p:nvSpPr>
        <p:spPr>
          <a:xfrm>
            <a:off x="941694" y="1638941"/>
            <a:ext cx="41181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Dimenzija</a:t>
            </a:r>
            <a:r>
              <a:rPr lang="en-US" dirty="0"/>
              <a:t> </a:t>
            </a:r>
            <a:r>
              <a:rPr lang="en-US" dirty="0" err="1"/>
              <a:t>skrivenog</a:t>
            </a:r>
            <a:r>
              <a:rPr lang="en-US" dirty="0"/>
              <a:t> </a:t>
            </a:r>
            <a:r>
              <a:rPr lang="en-US" dirty="0" err="1"/>
              <a:t>sloja</a:t>
            </a:r>
            <a:r>
              <a:rPr lang="en-US" dirty="0"/>
              <a:t> 200</a:t>
            </a:r>
          </a:p>
        </p:txBody>
      </p:sp>
      <p:pic>
        <p:nvPicPr>
          <p:cNvPr id="7" name="Picture 6" descr="A colorful dots on a white background&#10;&#10;Description automatically generated">
            <a:extLst>
              <a:ext uri="{FF2B5EF4-FFF2-40B4-BE49-F238E27FC236}">
                <a16:creationId xmlns:a16="http://schemas.microsoft.com/office/drawing/2014/main" id="{563E68D9-27AF-853D-F68C-3548D612C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418" y="1993047"/>
            <a:ext cx="4960307" cy="4114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26EEA8-87DA-9B30-265C-FAF2756F38AC}"/>
              </a:ext>
            </a:extLst>
          </p:cNvPr>
          <p:cNvSpPr txBox="1"/>
          <p:nvPr/>
        </p:nvSpPr>
        <p:spPr>
          <a:xfrm>
            <a:off x="571499" y="5946322"/>
            <a:ext cx="461554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18 </a:t>
            </a:r>
            <a:r>
              <a:rPr lang="en-US" dirty="0" err="1"/>
              <a:t>Trening</a:t>
            </a:r>
            <a:r>
              <a:rPr lang="en-US" dirty="0"/>
              <a:t> </a:t>
            </a:r>
            <a:r>
              <a:rPr lang="en-US" dirty="0" err="1"/>
              <a:t>skup</a:t>
            </a:r>
            <a:r>
              <a:rPr lang="en-US" dirty="0"/>
              <a:t> u </a:t>
            </a:r>
            <a:r>
              <a:rPr lang="en-US" dirty="0" err="1"/>
              <a:t>latentnom</a:t>
            </a:r>
            <a:r>
              <a:rPr lang="en-US" dirty="0"/>
              <a:t> </a:t>
            </a:r>
            <a:r>
              <a:rPr lang="en-US" dirty="0" err="1"/>
              <a:t>prostoru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F1C14A-FF79-EB68-7384-A99A651E3227}"/>
              </a:ext>
            </a:extLst>
          </p:cNvPr>
          <p:cNvSpPr txBox="1"/>
          <p:nvPr/>
        </p:nvSpPr>
        <p:spPr>
          <a:xfrm>
            <a:off x="6218464" y="6485164"/>
            <a:ext cx="51026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19 Vizualizacija </a:t>
            </a:r>
            <a:r>
              <a:rPr lang="en-US" dirty="0" err="1"/>
              <a:t>latentnog</a:t>
            </a:r>
            <a:r>
              <a:rPr lang="en-US" dirty="0"/>
              <a:t> </a:t>
            </a:r>
            <a:r>
              <a:rPr lang="en-US" dirty="0" err="1"/>
              <a:t>prostora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064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B2F4C-F532-8985-1A9E-730AE6A99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ngsana New"/>
              </a:rPr>
              <a:t>FashionMNIST rezultati</a:t>
            </a:r>
            <a:endParaRPr lang="en-US"/>
          </a:p>
        </p:txBody>
      </p:sp>
      <p:pic>
        <p:nvPicPr>
          <p:cNvPr id="4" name="Content Placeholder 3" descr="A graph of a training curve&#10;&#10;Description automatically generated">
            <a:extLst>
              <a:ext uri="{FF2B5EF4-FFF2-40B4-BE49-F238E27FC236}">
                <a16:creationId xmlns:a16="http://schemas.microsoft.com/office/drawing/2014/main" id="{113C7492-F5DD-2D56-6B92-610171BC0A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8730" y="1963528"/>
            <a:ext cx="5221539" cy="41148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C13B11-D1E2-5D5B-018C-5AE9C698FAA4}"/>
              </a:ext>
            </a:extLst>
          </p:cNvPr>
          <p:cNvSpPr txBox="1"/>
          <p:nvPr/>
        </p:nvSpPr>
        <p:spPr>
          <a:xfrm>
            <a:off x="6863602" y="2213161"/>
            <a:ext cx="4384301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ea typeface="+mn-lt"/>
                <a:cs typeface="+mn-lt"/>
              </a:rPr>
              <a:t>Rezultati </a:t>
            </a:r>
            <a:r>
              <a:rPr lang="en-US" sz="1400" dirty="0" err="1">
                <a:ea typeface="+mn-lt"/>
                <a:cs typeface="+mn-lt"/>
              </a:rPr>
              <a:t>na</a:t>
            </a:r>
            <a:r>
              <a:rPr lang="en-US" sz="1400" dirty="0">
                <a:ea typeface="+mn-lt"/>
                <a:cs typeface="+mn-lt"/>
              </a:rPr>
              <a:t> test </a:t>
            </a:r>
            <a:r>
              <a:rPr lang="en-US" sz="1400" dirty="0" err="1">
                <a:ea typeface="+mn-lt"/>
                <a:cs typeface="+mn-lt"/>
              </a:rPr>
              <a:t>skupu</a:t>
            </a:r>
            <a:r>
              <a:rPr lang="en-US" sz="1400" dirty="0">
                <a:ea typeface="+mn-lt"/>
                <a:cs typeface="+mn-lt"/>
              </a:rPr>
              <a:t>:</a:t>
            </a:r>
          </a:p>
          <a:p>
            <a:r>
              <a:rPr lang="en-US" sz="1400" dirty="0">
                <a:ea typeface="+mn-lt"/>
                <a:cs typeface="+mn-lt"/>
              </a:rPr>
              <a:t>Average total loss: 254.211</a:t>
            </a: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ea typeface="+mn-lt"/>
                <a:cs typeface="+mn-lt"/>
              </a:rPr>
              <a:t>Average reconstruction Loss: 247.382</a:t>
            </a: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ea typeface="+mn-lt"/>
                <a:cs typeface="+mn-lt"/>
              </a:rPr>
              <a:t>Average KL Loss: 6.829</a:t>
            </a:r>
            <a:br>
              <a:rPr lang="en-US" sz="700" dirty="0">
                <a:ea typeface="+mn-lt"/>
                <a:cs typeface="+mn-lt"/>
              </a:rPr>
            </a:br>
            <a:endParaRPr lang="en-US" sz="800"/>
          </a:p>
          <a:p>
            <a:br>
              <a:rPr lang="en-US" dirty="0"/>
            </a:br>
            <a:endParaRPr lang="en-US" dirty="0"/>
          </a:p>
          <a:p>
            <a:pPr algn="l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17B248-AC90-31E7-C6FB-57905BA64B5C}"/>
              </a:ext>
            </a:extLst>
          </p:cNvPr>
          <p:cNvSpPr txBox="1"/>
          <p:nvPr/>
        </p:nvSpPr>
        <p:spPr>
          <a:xfrm>
            <a:off x="1428750" y="5995307"/>
            <a:ext cx="51026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20 Proces </a:t>
            </a:r>
            <a:r>
              <a:rPr lang="en-US" dirty="0" err="1"/>
              <a:t>treniranja</a:t>
            </a:r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141719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2A71F0-673D-D15D-333B-9520B0F1C9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9673" y="-3904"/>
            <a:ext cx="6387078" cy="634124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76997F-CF2D-CC04-7285-19EE7F0CC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ngsana New"/>
              </a:rPr>
              <a:t>SVHN 3D rezultati</a:t>
            </a:r>
            <a:endParaRPr lang="en-US"/>
          </a:p>
        </p:txBody>
      </p:sp>
      <p:pic>
        <p:nvPicPr>
          <p:cNvPr id="5" name="Picture 4" descr="A graph of a training curve&#10;&#10;Description automatically generated">
            <a:extLst>
              <a:ext uri="{FF2B5EF4-FFF2-40B4-BE49-F238E27FC236}">
                <a16:creationId xmlns:a16="http://schemas.microsoft.com/office/drawing/2014/main" id="{728095FB-E263-52EE-FCE0-9315DF9FF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022" y="1534886"/>
            <a:ext cx="5297214" cy="411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8CF6F1-AC49-2142-2ED6-8B2C8250A6D5}"/>
              </a:ext>
            </a:extLst>
          </p:cNvPr>
          <p:cNvSpPr txBox="1"/>
          <p:nvPr/>
        </p:nvSpPr>
        <p:spPr>
          <a:xfrm>
            <a:off x="1076884" y="4063412"/>
            <a:ext cx="4650441" cy="1508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ea typeface="+mn-lt"/>
                <a:cs typeface="+mn-lt"/>
              </a:rPr>
              <a:t>Rezultati </a:t>
            </a:r>
            <a:r>
              <a:rPr lang="en-US" sz="1400" err="1">
                <a:ea typeface="+mn-lt"/>
                <a:cs typeface="+mn-lt"/>
              </a:rPr>
              <a:t>na</a:t>
            </a:r>
            <a:r>
              <a:rPr lang="en-US" sz="1400" dirty="0">
                <a:ea typeface="+mn-lt"/>
                <a:cs typeface="+mn-lt"/>
              </a:rPr>
              <a:t> test </a:t>
            </a:r>
            <a:r>
              <a:rPr lang="en-US" sz="1400" err="1">
                <a:ea typeface="+mn-lt"/>
                <a:cs typeface="+mn-lt"/>
              </a:rPr>
              <a:t>skupu</a:t>
            </a:r>
            <a:r>
              <a:rPr lang="en-US" sz="1400" dirty="0">
                <a:ea typeface="+mn-lt"/>
                <a:cs typeface="+mn-lt"/>
              </a:rPr>
              <a:t>:</a:t>
            </a:r>
          </a:p>
          <a:p>
            <a:r>
              <a:rPr lang="en-US" sz="1400" dirty="0">
                <a:ea typeface="+mn-lt"/>
                <a:cs typeface="+mn-lt"/>
              </a:rPr>
              <a:t>Average total loss: 1908.620</a:t>
            </a: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ea typeface="+mn-lt"/>
                <a:cs typeface="+mn-lt"/>
              </a:rPr>
              <a:t>Average reconstruction Loss: 1888.497</a:t>
            </a: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ea typeface="+mn-lt"/>
                <a:cs typeface="+mn-lt"/>
              </a:rPr>
              <a:t>Average KL Loss: 20.123</a:t>
            </a:r>
            <a:endParaRPr lang="en-US" sz="1400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648E4D-5759-0E8D-6D91-EB27ACF147AA}"/>
              </a:ext>
            </a:extLst>
          </p:cNvPr>
          <p:cNvSpPr txBox="1"/>
          <p:nvPr/>
        </p:nvSpPr>
        <p:spPr>
          <a:xfrm>
            <a:off x="623206" y="5581650"/>
            <a:ext cx="51026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21 Vizualizacija </a:t>
            </a:r>
            <a:r>
              <a:rPr lang="en-US" dirty="0" err="1"/>
              <a:t>latentnog</a:t>
            </a:r>
            <a:r>
              <a:rPr lang="en-US" dirty="0"/>
              <a:t> </a:t>
            </a:r>
            <a:r>
              <a:rPr lang="en-US" dirty="0" err="1"/>
              <a:t>prostora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C03528-3B65-C3BF-6EA9-30E56203EAEB}"/>
              </a:ext>
            </a:extLst>
          </p:cNvPr>
          <p:cNvSpPr txBox="1"/>
          <p:nvPr/>
        </p:nvSpPr>
        <p:spPr>
          <a:xfrm>
            <a:off x="6251121" y="6419850"/>
            <a:ext cx="51026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22 Vizualizacija </a:t>
            </a:r>
            <a:r>
              <a:rPr lang="en-US" dirty="0" err="1"/>
              <a:t>latentnog</a:t>
            </a:r>
            <a:r>
              <a:rPr lang="en-US" dirty="0"/>
              <a:t> </a:t>
            </a:r>
            <a:r>
              <a:rPr lang="en-US" dirty="0" err="1"/>
              <a:t>prostora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886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E8171-AE83-CFA1-EEC5-60D1C55ED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0029" y="2673123"/>
            <a:ext cx="10515600" cy="1325563"/>
          </a:xfrm>
        </p:spPr>
        <p:txBody>
          <a:bodyPr/>
          <a:lstStyle/>
          <a:p>
            <a:r>
              <a:rPr lang="en-US">
                <a:cs typeface="Angsana New"/>
              </a:rPr>
              <a:t>Hvala </a:t>
            </a:r>
            <a:r>
              <a:rPr lang="en-US" err="1">
                <a:cs typeface="Angsana New"/>
              </a:rPr>
              <a:t>na</a:t>
            </a:r>
            <a:r>
              <a:rPr lang="en-US">
                <a:cs typeface="Angsana New"/>
              </a:rPr>
              <a:t> </a:t>
            </a:r>
            <a:r>
              <a:rPr lang="en-US" err="1">
                <a:cs typeface="Angsana New"/>
              </a:rPr>
              <a:t>paznji</a:t>
            </a:r>
            <a:r>
              <a:rPr lang="en-US">
                <a:cs typeface="Angsana New"/>
              </a:rPr>
              <a:t> :)!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514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4144C-8ACE-6382-874C-E0CF1CD59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cs typeface="Angsana New"/>
              </a:rPr>
              <a:t> </a:t>
            </a:r>
            <a:r>
              <a:rPr lang="en-US">
                <a:ea typeface="+mj-lt"/>
                <a:cs typeface="+mj-lt"/>
              </a:rPr>
              <a:t>"Auto-Encoding Variational Bayes""</a:t>
            </a:r>
            <a:endParaRPr lang="en-US"/>
          </a:p>
        </p:txBody>
      </p:sp>
      <p:pic>
        <p:nvPicPr>
          <p:cNvPr id="4" name="Content Placeholder 3" descr="Autoencoders, Variational Autoencoders (VAE) and β-VAE | by Rushikesh  Shende | Medium">
            <a:extLst>
              <a:ext uri="{FF2B5EF4-FFF2-40B4-BE49-F238E27FC236}">
                <a16:creationId xmlns:a16="http://schemas.microsoft.com/office/drawing/2014/main" id="{77D6B0D4-1B70-164F-28B6-AE04F1D389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6779" y="2178050"/>
            <a:ext cx="7698442" cy="399891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476678-0B7B-8949-3ED2-026894BBCE8B}"/>
              </a:ext>
            </a:extLst>
          </p:cNvPr>
          <p:cNvSpPr txBox="1"/>
          <p:nvPr/>
        </p:nvSpPr>
        <p:spPr>
          <a:xfrm>
            <a:off x="4019550" y="6030685"/>
            <a:ext cx="49121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 1 </a:t>
            </a:r>
            <a:r>
              <a:rPr lang="en-US" dirty="0" err="1"/>
              <a:t>Arhitektura</a:t>
            </a:r>
            <a:r>
              <a:rPr lang="en-US" dirty="0"/>
              <a:t> </a:t>
            </a:r>
            <a:r>
              <a:rPr lang="en-US" dirty="0" err="1"/>
              <a:t>modela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805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C7565-73B2-73DF-047F-8F64010A6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ngsana New"/>
              </a:rPr>
              <a:t>MNIST skup podataka</a:t>
            </a:r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07EDBFD-9892-59EC-E56E-FD662D083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6340" y="1717639"/>
            <a:ext cx="4134519" cy="41148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CC5AA0-AAF4-0D23-ECC5-1350648D842A}"/>
              </a:ext>
            </a:extLst>
          </p:cNvPr>
          <p:cNvSpPr txBox="1"/>
          <p:nvPr/>
        </p:nvSpPr>
        <p:spPr>
          <a:xfrm>
            <a:off x="3880756" y="5919107"/>
            <a:ext cx="413657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 2 </a:t>
            </a:r>
            <a:r>
              <a:rPr lang="en-US" dirty="0" err="1"/>
              <a:t>Prikaz</a:t>
            </a:r>
            <a:r>
              <a:rPr lang="en-US" dirty="0"/>
              <a:t> </a:t>
            </a:r>
            <a:r>
              <a:rPr lang="en-US" dirty="0" err="1"/>
              <a:t>ulaznih</a:t>
            </a:r>
            <a:r>
              <a:rPr lang="en-US" dirty="0"/>
              <a:t> </a:t>
            </a:r>
            <a:r>
              <a:rPr lang="en-US" dirty="0" err="1"/>
              <a:t>podataka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92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AE64F-291D-593A-2EA3-E71CE3CAC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cs typeface="Angsana New"/>
              </a:rPr>
              <a:t>FashionMNIST</a:t>
            </a:r>
            <a:r>
              <a:rPr lang="en-US">
                <a:cs typeface="Angsana New"/>
              </a:rPr>
              <a:t> </a:t>
            </a:r>
            <a:r>
              <a:rPr lang="en-US" err="1">
                <a:cs typeface="Angsana New"/>
              </a:rPr>
              <a:t>skup</a:t>
            </a:r>
            <a:r>
              <a:rPr lang="en-US">
                <a:cs typeface="Angsana New"/>
              </a:rPr>
              <a:t> podataka</a:t>
            </a:r>
            <a:endParaRPr lang="en-US"/>
          </a:p>
        </p:txBody>
      </p:sp>
      <p:pic>
        <p:nvPicPr>
          <p:cNvPr id="4" name="Content Placeholder 3" descr="A collage of different clothes&#10;&#10;Description automatically generated">
            <a:extLst>
              <a:ext uri="{FF2B5EF4-FFF2-40B4-BE49-F238E27FC236}">
                <a16:creationId xmlns:a16="http://schemas.microsoft.com/office/drawing/2014/main" id="{EF6918E4-DFE7-A6C3-7079-658BEDCA54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8740" y="1663210"/>
            <a:ext cx="4134519" cy="41148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BB4C10-9E2D-6D36-07DB-C30DD740E980}"/>
              </a:ext>
            </a:extLst>
          </p:cNvPr>
          <p:cNvSpPr txBox="1"/>
          <p:nvPr/>
        </p:nvSpPr>
        <p:spPr>
          <a:xfrm>
            <a:off x="4076699" y="5908221"/>
            <a:ext cx="413657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3 </a:t>
            </a:r>
            <a:r>
              <a:rPr lang="en-US" dirty="0" err="1"/>
              <a:t>Prikaz</a:t>
            </a:r>
            <a:r>
              <a:rPr lang="en-US" dirty="0"/>
              <a:t> </a:t>
            </a:r>
            <a:r>
              <a:rPr lang="en-US" dirty="0" err="1"/>
              <a:t>ulaznih</a:t>
            </a:r>
            <a:r>
              <a:rPr lang="en-US" dirty="0"/>
              <a:t> </a:t>
            </a:r>
            <a:r>
              <a:rPr lang="en-US" dirty="0" err="1"/>
              <a:t>podataka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311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3E1F1-92D5-D4FE-B5AD-C5F77FCFD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cs typeface="Angsana New"/>
              </a:rPr>
              <a:t>SVHN(Street view house numbers) </a:t>
            </a:r>
            <a:r>
              <a:rPr lang="en-US" err="1">
                <a:cs typeface="Angsana New"/>
              </a:rPr>
              <a:t>skup</a:t>
            </a:r>
            <a:r>
              <a:rPr lang="en-US">
                <a:cs typeface="Angsana New"/>
              </a:rPr>
              <a:t> podataka</a:t>
            </a:r>
            <a:endParaRPr lang="en-US"/>
          </a:p>
        </p:txBody>
      </p:sp>
      <p:pic>
        <p:nvPicPr>
          <p:cNvPr id="4" name="Content Placeholder 3" descr="A collage of numbers&#10;&#10;Description automatically generated">
            <a:extLst>
              <a:ext uri="{FF2B5EF4-FFF2-40B4-BE49-F238E27FC236}">
                <a16:creationId xmlns:a16="http://schemas.microsoft.com/office/drawing/2014/main" id="{9355DB69-0EB2-AE3E-FD8E-1A5C82E17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8740" y="1782953"/>
            <a:ext cx="4134519" cy="41148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7FE7AF-EFCC-FD47-32D3-7DC74BACE32C}"/>
              </a:ext>
            </a:extLst>
          </p:cNvPr>
          <p:cNvSpPr txBox="1"/>
          <p:nvPr/>
        </p:nvSpPr>
        <p:spPr>
          <a:xfrm>
            <a:off x="4033156" y="5962650"/>
            <a:ext cx="413657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4 </a:t>
            </a:r>
            <a:r>
              <a:rPr lang="en-US" dirty="0" err="1"/>
              <a:t>Prikaz</a:t>
            </a:r>
            <a:r>
              <a:rPr lang="en-US" dirty="0"/>
              <a:t> </a:t>
            </a:r>
            <a:r>
              <a:rPr lang="en-US" dirty="0" err="1"/>
              <a:t>ulaznih</a:t>
            </a:r>
            <a:r>
              <a:rPr lang="en-US" dirty="0"/>
              <a:t> </a:t>
            </a:r>
            <a:r>
              <a:rPr lang="en-US" dirty="0" err="1"/>
              <a:t>podataka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731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D1967-8F52-1743-80DB-C94FD00DA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cs typeface="Angsana New"/>
              </a:rPr>
              <a:t>Reprodukovanje</a:t>
            </a:r>
            <a:r>
              <a:rPr lang="en-US">
                <a:cs typeface="Angsana New"/>
              </a:rPr>
              <a:t> </a:t>
            </a:r>
            <a:r>
              <a:rPr lang="en-US" err="1">
                <a:cs typeface="Angsana New"/>
              </a:rPr>
              <a:t>rada</a:t>
            </a:r>
            <a:r>
              <a:rPr lang="en-US">
                <a:cs typeface="Angsana New"/>
              </a:rPr>
              <a:t> za MNIST 3D</a:t>
            </a:r>
            <a:endParaRPr lang="en-US"/>
          </a:p>
        </p:txBody>
      </p:sp>
      <p:pic>
        <p:nvPicPr>
          <p:cNvPr id="4" name="Content Placeholder 3" descr="A graph of a training curve&#10;&#10;Description automatically generated">
            <a:extLst>
              <a:ext uri="{FF2B5EF4-FFF2-40B4-BE49-F238E27FC236}">
                <a16:creationId xmlns:a16="http://schemas.microsoft.com/office/drawing/2014/main" id="{3C73D1F1-9257-9E92-CDC4-DDEC7FFCF2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2772" y="1804724"/>
            <a:ext cx="5221539" cy="41148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BFA6BB-7FD0-8E09-7611-2A93FA4FB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759" y="1853710"/>
            <a:ext cx="4138539" cy="411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404840-CB78-E05B-CDFA-A16479C39E0F}"/>
              </a:ext>
            </a:extLst>
          </p:cNvPr>
          <p:cNvSpPr txBox="1"/>
          <p:nvPr/>
        </p:nvSpPr>
        <p:spPr>
          <a:xfrm>
            <a:off x="6994071" y="4196443"/>
            <a:ext cx="4550228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ea typeface="+mn-lt"/>
                <a:cs typeface="+mn-lt"/>
              </a:rPr>
              <a:t>Rezultati </a:t>
            </a:r>
            <a:r>
              <a:rPr lang="en-US" sz="1400" dirty="0" err="1">
                <a:ea typeface="+mn-lt"/>
                <a:cs typeface="+mn-lt"/>
              </a:rPr>
              <a:t>na</a:t>
            </a:r>
            <a:r>
              <a:rPr lang="en-US" sz="1400" dirty="0">
                <a:ea typeface="+mn-lt"/>
                <a:cs typeface="+mn-lt"/>
              </a:rPr>
              <a:t> test </a:t>
            </a:r>
            <a:r>
              <a:rPr lang="en-US" sz="1400" dirty="0" err="1">
                <a:ea typeface="+mn-lt"/>
                <a:cs typeface="+mn-lt"/>
              </a:rPr>
              <a:t>skupu</a:t>
            </a:r>
            <a:r>
              <a:rPr lang="en-US" sz="1400" dirty="0">
                <a:ea typeface="+mn-lt"/>
                <a:cs typeface="+mn-lt"/>
              </a:rPr>
              <a:t>:</a:t>
            </a:r>
          </a:p>
          <a:p>
            <a:r>
              <a:rPr lang="en-US" sz="1400" dirty="0">
                <a:ea typeface="+mn-lt"/>
                <a:cs typeface="+mn-lt"/>
              </a:rPr>
              <a:t>Average total loss: 132.386</a:t>
            </a: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ea typeface="+mn-lt"/>
                <a:cs typeface="+mn-lt"/>
              </a:rPr>
              <a:t>Average reconstruction Loss: 123.629</a:t>
            </a: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ea typeface="+mn-lt"/>
                <a:cs typeface="+mn-lt"/>
              </a:rPr>
              <a:t>Average KL Loss: 8.757</a:t>
            </a:r>
            <a:endParaRPr lang="en-US"/>
          </a:p>
          <a:p>
            <a:br>
              <a:rPr lang="en-US" dirty="0"/>
            </a:br>
            <a:endParaRPr lang="en-US" dirty="0"/>
          </a:p>
          <a:p>
            <a:pPr algn="l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DDF98-93F5-0BFD-55EF-A74F91A2CE8D}"/>
              </a:ext>
            </a:extLst>
          </p:cNvPr>
          <p:cNvSpPr txBox="1"/>
          <p:nvPr/>
        </p:nvSpPr>
        <p:spPr>
          <a:xfrm>
            <a:off x="911678" y="5968091"/>
            <a:ext cx="409846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 5 </a:t>
            </a:r>
            <a:r>
              <a:rPr lang="en-US" dirty="0" err="1"/>
              <a:t>Primeri</a:t>
            </a:r>
            <a:r>
              <a:rPr lang="en-US" dirty="0"/>
              <a:t> </a:t>
            </a:r>
            <a:r>
              <a:rPr lang="en-US" dirty="0" err="1"/>
              <a:t>generisanih</a:t>
            </a:r>
            <a:r>
              <a:rPr lang="en-US" dirty="0"/>
              <a:t> </a:t>
            </a:r>
            <a:r>
              <a:rPr lang="en-US" dirty="0" err="1"/>
              <a:t>podataka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966D67-B20B-9607-0721-4D4382CDE99D}"/>
              </a:ext>
            </a:extLst>
          </p:cNvPr>
          <p:cNvSpPr txBox="1"/>
          <p:nvPr/>
        </p:nvSpPr>
        <p:spPr>
          <a:xfrm>
            <a:off x="5606143" y="5919107"/>
            <a:ext cx="450396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 6 Proces </a:t>
            </a:r>
            <a:r>
              <a:rPr lang="en-US" dirty="0" err="1"/>
              <a:t>treniranja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740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black and white image of a grid&#10;&#10;Description automatically generated">
            <a:extLst>
              <a:ext uri="{FF2B5EF4-FFF2-40B4-BE49-F238E27FC236}">
                <a16:creationId xmlns:a16="http://schemas.microsoft.com/office/drawing/2014/main" id="{75E2AB86-8EB5-8693-EC55-EC2B4E4AC2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36019" y="63011"/>
            <a:ext cx="6468906" cy="653142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0A87BF-1ECF-56B7-02A5-70E0E0249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057" y="267380"/>
            <a:ext cx="10515600" cy="1325563"/>
          </a:xfrm>
        </p:spPr>
        <p:txBody>
          <a:bodyPr/>
          <a:lstStyle/>
          <a:p>
            <a:r>
              <a:rPr lang="en-US">
                <a:cs typeface="Angsana New"/>
              </a:rPr>
              <a:t>MNIST  2D rezultati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B19587-0993-C6A0-8FF0-CC9B025D59BA}"/>
              </a:ext>
            </a:extLst>
          </p:cNvPr>
          <p:cNvSpPr txBox="1"/>
          <p:nvPr/>
        </p:nvSpPr>
        <p:spPr>
          <a:xfrm>
            <a:off x="1374321" y="1455964"/>
            <a:ext cx="38916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Skriveni</a:t>
            </a:r>
            <a:r>
              <a:rPr lang="en-US" dirty="0"/>
              <a:t> </a:t>
            </a:r>
            <a:r>
              <a:rPr lang="en-US" dirty="0" err="1"/>
              <a:t>sloj</a:t>
            </a:r>
            <a:r>
              <a:rPr lang="en-US" dirty="0"/>
              <a:t> </a:t>
            </a:r>
            <a:r>
              <a:rPr lang="en-US" dirty="0" err="1"/>
              <a:t>dimenzije</a:t>
            </a:r>
            <a:r>
              <a:rPr lang="en-US" dirty="0"/>
              <a:t> 16</a:t>
            </a:r>
          </a:p>
        </p:txBody>
      </p:sp>
      <p:pic>
        <p:nvPicPr>
          <p:cNvPr id="13" name="Picture 12" descr="A colorful dots on a white background&#10;&#10;Description automatically generated">
            <a:extLst>
              <a:ext uri="{FF2B5EF4-FFF2-40B4-BE49-F238E27FC236}">
                <a16:creationId xmlns:a16="http://schemas.microsoft.com/office/drawing/2014/main" id="{CCCCAE2D-3167-2974-3463-68BB333E8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304" y="1828800"/>
            <a:ext cx="4960307" cy="41148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D598C03-B3C2-A822-517C-DB996D0D877D}"/>
              </a:ext>
            </a:extLst>
          </p:cNvPr>
          <p:cNvSpPr txBox="1"/>
          <p:nvPr/>
        </p:nvSpPr>
        <p:spPr>
          <a:xfrm>
            <a:off x="571499" y="5946322"/>
            <a:ext cx="46155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 7 </a:t>
            </a:r>
            <a:r>
              <a:rPr lang="en-US" dirty="0" err="1"/>
              <a:t>Trening</a:t>
            </a:r>
            <a:r>
              <a:rPr lang="en-US" dirty="0"/>
              <a:t> </a:t>
            </a:r>
            <a:r>
              <a:rPr lang="en-US" dirty="0" err="1"/>
              <a:t>skup</a:t>
            </a:r>
            <a:r>
              <a:rPr lang="en-US" dirty="0"/>
              <a:t> u </a:t>
            </a:r>
            <a:r>
              <a:rPr lang="en-US" dirty="0" err="1"/>
              <a:t>latentnom</a:t>
            </a:r>
            <a:r>
              <a:rPr lang="en-US" dirty="0"/>
              <a:t> </a:t>
            </a:r>
            <a:r>
              <a:rPr lang="en-US" dirty="0" err="1"/>
              <a:t>prostoru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7D4D3C-8BB2-E6BD-1518-90B0109EB3F7}"/>
              </a:ext>
            </a:extLst>
          </p:cNvPr>
          <p:cNvSpPr txBox="1"/>
          <p:nvPr/>
        </p:nvSpPr>
        <p:spPr>
          <a:xfrm>
            <a:off x="6218464" y="6485164"/>
            <a:ext cx="51026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 8 Vizualizacija </a:t>
            </a:r>
            <a:r>
              <a:rPr lang="en-US" dirty="0" err="1"/>
              <a:t>latentnog</a:t>
            </a:r>
            <a:r>
              <a:rPr lang="en-US" dirty="0"/>
              <a:t> </a:t>
            </a:r>
            <a:r>
              <a:rPr lang="en-US" dirty="0" err="1"/>
              <a:t>prostora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538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black and white image of a person&amp;#39;s face&#10;&#10;Description automatically generated">
            <a:extLst>
              <a:ext uri="{FF2B5EF4-FFF2-40B4-BE49-F238E27FC236}">
                <a16:creationId xmlns:a16="http://schemas.microsoft.com/office/drawing/2014/main" id="{64D57658-5FB6-AEF5-1F75-DCAEA5E62C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4504" y="-56732"/>
            <a:ext cx="6730163" cy="672736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1D7484-F79D-D92B-A402-92C694DA2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ngsana New"/>
              </a:rPr>
              <a:t>MNIST  2D rezultati</a:t>
            </a:r>
            <a:endParaRPr lang="en-US"/>
          </a:p>
        </p:txBody>
      </p:sp>
      <p:pic>
        <p:nvPicPr>
          <p:cNvPr id="9" name="Picture 8" descr="A colorful dots on a white background&#10;&#10;Description automatically generated">
            <a:extLst>
              <a:ext uri="{FF2B5EF4-FFF2-40B4-BE49-F238E27FC236}">
                <a16:creationId xmlns:a16="http://schemas.microsoft.com/office/drawing/2014/main" id="{01D50655-C03C-C48F-AB75-1515CE10A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33" y="1959428"/>
            <a:ext cx="4960307" cy="4114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E1EC887-BED7-E289-62E6-9943D635E2DD}"/>
              </a:ext>
            </a:extLst>
          </p:cNvPr>
          <p:cNvSpPr txBox="1"/>
          <p:nvPr/>
        </p:nvSpPr>
        <p:spPr>
          <a:xfrm>
            <a:off x="949778" y="1630135"/>
            <a:ext cx="355146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Dimenzija</a:t>
            </a:r>
            <a:r>
              <a:rPr lang="en-US" dirty="0"/>
              <a:t> </a:t>
            </a:r>
            <a:r>
              <a:rPr lang="en-US" dirty="0" err="1"/>
              <a:t>skrivenog</a:t>
            </a:r>
            <a:r>
              <a:rPr lang="en-US" dirty="0"/>
              <a:t> </a:t>
            </a:r>
            <a:r>
              <a:rPr lang="en-US" dirty="0" err="1"/>
              <a:t>sloja</a:t>
            </a:r>
            <a:r>
              <a:rPr lang="en-US" dirty="0"/>
              <a:t> 100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107B58-42A3-7A32-44BB-B7C23C5059E0}"/>
              </a:ext>
            </a:extLst>
          </p:cNvPr>
          <p:cNvSpPr txBox="1"/>
          <p:nvPr/>
        </p:nvSpPr>
        <p:spPr>
          <a:xfrm>
            <a:off x="506185" y="5989865"/>
            <a:ext cx="46155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9 </a:t>
            </a:r>
            <a:r>
              <a:rPr lang="en-US" dirty="0" err="1"/>
              <a:t>Trening</a:t>
            </a:r>
            <a:r>
              <a:rPr lang="en-US" dirty="0"/>
              <a:t> </a:t>
            </a:r>
            <a:r>
              <a:rPr lang="en-US" dirty="0" err="1"/>
              <a:t>skup</a:t>
            </a:r>
            <a:r>
              <a:rPr lang="en-US" dirty="0"/>
              <a:t> u </a:t>
            </a:r>
            <a:r>
              <a:rPr lang="en-US" dirty="0" err="1"/>
              <a:t>latentnom</a:t>
            </a:r>
            <a:r>
              <a:rPr lang="en-US" dirty="0"/>
              <a:t> </a:t>
            </a:r>
            <a:r>
              <a:rPr lang="en-US" dirty="0" err="1"/>
              <a:t>prostoru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609846-AB79-0707-1BAB-CC947D1AD103}"/>
              </a:ext>
            </a:extLst>
          </p:cNvPr>
          <p:cNvSpPr txBox="1"/>
          <p:nvPr/>
        </p:nvSpPr>
        <p:spPr>
          <a:xfrm>
            <a:off x="6218464" y="6485164"/>
            <a:ext cx="51026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10 Vizualizacija </a:t>
            </a:r>
            <a:r>
              <a:rPr lang="en-US" dirty="0" err="1"/>
              <a:t>latentnog</a:t>
            </a:r>
            <a:r>
              <a:rPr lang="en-US" dirty="0"/>
              <a:t> </a:t>
            </a:r>
            <a:r>
              <a:rPr lang="en-US" dirty="0" err="1"/>
              <a:t>prostora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66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lack and white image of a grid&#10;&#10;Description automatically generated">
            <a:extLst>
              <a:ext uri="{FF2B5EF4-FFF2-40B4-BE49-F238E27FC236}">
                <a16:creationId xmlns:a16="http://schemas.microsoft.com/office/drawing/2014/main" id="{86DC20F4-E42C-BC90-C9F7-0C24ADB07B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3362" y="-2304"/>
            <a:ext cx="6501563" cy="656408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B387C1-7714-0069-7CA7-C9CBCA5C1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ngsana New"/>
              </a:rPr>
              <a:t>MNIST 2D rezultati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EBD1DF-E177-9862-C8C2-E9BDC2C2E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61" y="1995224"/>
            <a:ext cx="4960307" cy="411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12B697-D420-663D-D6F4-EFDD3835E118}"/>
              </a:ext>
            </a:extLst>
          </p:cNvPr>
          <p:cNvSpPr txBox="1"/>
          <p:nvPr/>
        </p:nvSpPr>
        <p:spPr>
          <a:xfrm>
            <a:off x="938893" y="1627414"/>
            <a:ext cx="40277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Dimenzija</a:t>
            </a:r>
            <a:r>
              <a:rPr lang="en-US" dirty="0"/>
              <a:t> </a:t>
            </a:r>
            <a:r>
              <a:rPr lang="en-US" dirty="0" err="1"/>
              <a:t>skrivenog</a:t>
            </a:r>
            <a:r>
              <a:rPr lang="en-US" dirty="0"/>
              <a:t> </a:t>
            </a:r>
            <a:r>
              <a:rPr lang="en-US" dirty="0" err="1"/>
              <a:t>sloja</a:t>
            </a:r>
            <a:r>
              <a:rPr lang="en-US" dirty="0"/>
              <a:t> 200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35F70C-7A7F-AC20-13F8-4BD2A91ED572}"/>
              </a:ext>
            </a:extLst>
          </p:cNvPr>
          <p:cNvSpPr txBox="1"/>
          <p:nvPr/>
        </p:nvSpPr>
        <p:spPr>
          <a:xfrm>
            <a:off x="560614" y="5946322"/>
            <a:ext cx="48441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11 </a:t>
            </a:r>
            <a:r>
              <a:rPr lang="en-US" dirty="0" err="1"/>
              <a:t>Trening</a:t>
            </a:r>
            <a:r>
              <a:rPr lang="en-US" dirty="0"/>
              <a:t> </a:t>
            </a:r>
            <a:r>
              <a:rPr lang="en-US" dirty="0" err="1"/>
              <a:t>skup</a:t>
            </a:r>
            <a:r>
              <a:rPr lang="en-US" dirty="0"/>
              <a:t> u </a:t>
            </a:r>
            <a:r>
              <a:rPr lang="en-US" dirty="0" err="1"/>
              <a:t>latentnom</a:t>
            </a:r>
            <a:r>
              <a:rPr lang="en-US" dirty="0"/>
              <a:t> </a:t>
            </a:r>
            <a:r>
              <a:rPr lang="en-US" dirty="0" err="1"/>
              <a:t>prostoru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E4B0E5-BB41-AF61-0A98-D00135496359}"/>
              </a:ext>
            </a:extLst>
          </p:cNvPr>
          <p:cNvSpPr txBox="1"/>
          <p:nvPr/>
        </p:nvSpPr>
        <p:spPr>
          <a:xfrm>
            <a:off x="6218464" y="6485164"/>
            <a:ext cx="51026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Slika</a:t>
            </a:r>
            <a:r>
              <a:rPr lang="en-US" dirty="0"/>
              <a:t> 12 Vizualizacija </a:t>
            </a:r>
            <a:r>
              <a:rPr lang="en-US" dirty="0" err="1"/>
              <a:t>latentnog</a:t>
            </a:r>
            <a:r>
              <a:rPr lang="en-US" dirty="0"/>
              <a:t> </a:t>
            </a:r>
            <a:r>
              <a:rPr lang="en-US" dirty="0" err="1"/>
              <a:t>prostora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010939"/>
      </p:ext>
    </p:extLst>
  </p:cSld>
  <p:clrMapOvr>
    <a:masterClrMapping/>
  </p:clrMapOvr>
</p:sld>
</file>

<file path=ppt/theme/theme1.xml><?xml version="1.0" encoding="utf-8"?>
<a:theme xmlns:a="http://schemas.openxmlformats.org/drawingml/2006/main" name="LuminousVTI">
  <a:themeElements>
    <a:clrScheme name="AnalogousFromDarkSeedLeftStep">
      <a:dk1>
        <a:srgbClr val="000000"/>
      </a:dk1>
      <a:lt1>
        <a:srgbClr val="FFFFFF"/>
      </a:lt1>
      <a:dk2>
        <a:srgbClr val="2B1C31"/>
      </a:dk2>
      <a:lt2>
        <a:srgbClr val="F0F3F3"/>
      </a:lt2>
      <a:accent1>
        <a:srgbClr val="C94847"/>
      </a:accent1>
      <a:accent2>
        <a:srgbClr val="B73569"/>
      </a:accent2>
      <a:accent3>
        <a:srgbClr val="C947B2"/>
      </a:accent3>
      <a:accent4>
        <a:srgbClr val="9935B7"/>
      </a:accent4>
      <a:accent5>
        <a:srgbClr val="7447C9"/>
      </a:accent5>
      <a:accent6>
        <a:srgbClr val="3A43B9"/>
      </a:accent6>
      <a:hlink>
        <a:srgbClr val="813FBF"/>
      </a:hlink>
      <a:folHlink>
        <a:srgbClr val="7F7F7F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LuminousVTI</vt:lpstr>
      <vt:lpstr>Projektni zadatak iz predmeta masinsko ucenje</vt:lpstr>
      <vt:lpstr> "Auto-Encoding Variational Bayes""</vt:lpstr>
      <vt:lpstr>MNIST skup podataka</vt:lpstr>
      <vt:lpstr>FashionMNIST skup podataka</vt:lpstr>
      <vt:lpstr>SVHN(Street view house numbers) skup podataka</vt:lpstr>
      <vt:lpstr>Reprodukovanje rada za MNIST 3D</vt:lpstr>
      <vt:lpstr>MNIST  2D rezultati</vt:lpstr>
      <vt:lpstr>MNIST  2D rezultati</vt:lpstr>
      <vt:lpstr>MNIST 2D rezultati</vt:lpstr>
      <vt:lpstr>MNIST 2D rezultati</vt:lpstr>
      <vt:lpstr>FashionMNIST rezultati</vt:lpstr>
      <vt:lpstr>FashionMNIST skup podataka</vt:lpstr>
      <vt:lpstr>FashionMNIST rezultati</vt:lpstr>
      <vt:lpstr>FashionMNIST rezultati</vt:lpstr>
      <vt:lpstr>SVHN 3D rezultati</vt:lpstr>
      <vt:lpstr>Hvala na paznji :)!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</dc:title>
  <dc:creator/>
  <cp:lastModifiedBy/>
  <cp:revision>261</cp:revision>
  <dcterms:created xsi:type="dcterms:W3CDTF">2024-01-15T21:20:51Z</dcterms:created>
  <dcterms:modified xsi:type="dcterms:W3CDTF">2024-01-15T22:25:06Z</dcterms:modified>
</cp:coreProperties>
</file>

<file path=docProps/thumbnail.jpeg>
</file>